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Poppins"/>
      <p:regular r:id="rId21"/>
      <p:bold r:id="rId22"/>
      <p:italic r:id="rId23"/>
      <p:boldItalic r:id="rId24"/>
    </p:embeddedFont>
    <p:embeddedFont>
      <p:font typeface="Raleway Thin"/>
      <p:bold r:id="rId25"/>
      <p:boldItalic r:id="rId26"/>
    </p:embeddedFont>
    <p:embeddedFont>
      <p:font typeface="Poppins ExtraBold"/>
      <p:bold r:id="rId27"/>
      <p:boldItalic r:id="rId28"/>
    </p:embeddedFont>
    <p:embeddedFont>
      <p:font typeface="Open Sans Light"/>
      <p:regular r:id="rId29"/>
      <p:bold r:id="rId30"/>
      <p:italic r:id="rId31"/>
      <p:boldItalic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Poppins-bold.fntdata"/><Relationship Id="rId21" Type="http://schemas.openxmlformats.org/officeDocument/2006/relationships/font" Target="fonts/Poppins-regular.fntdata"/><Relationship Id="rId24" Type="http://schemas.openxmlformats.org/officeDocument/2006/relationships/font" Target="fonts/Poppins-boldItalic.fntdata"/><Relationship Id="rId23" Type="http://schemas.openxmlformats.org/officeDocument/2006/relationships/font" Target="fonts/Poppi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Thin-boldItalic.fntdata"/><Relationship Id="rId25" Type="http://schemas.openxmlformats.org/officeDocument/2006/relationships/font" Target="fonts/RalewayThin-bold.fntdata"/><Relationship Id="rId28" Type="http://schemas.openxmlformats.org/officeDocument/2006/relationships/font" Target="fonts/PoppinsExtraBold-boldItalic.fntdata"/><Relationship Id="rId27" Type="http://schemas.openxmlformats.org/officeDocument/2006/relationships/font" Target="fonts/PoppinsExtra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Light-italic.fntdata"/><Relationship Id="rId30" Type="http://schemas.openxmlformats.org/officeDocument/2006/relationships/font" Target="fonts/OpenSansLight-bold.fntdata"/><Relationship Id="rId11" Type="http://schemas.openxmlformats.org/officeDocument/2006/relationships/slide" Target="slides/slide7.xml"/><Relationship Id="rId33" Type="http://schemas.openxmlformats.org/officeDocument/2006/relationships/font" Target="fonts/OpenSans-regular.fntdata"/><Relationship Id="rId10" Type="http://schemas.openxmlformats.org/officeDocument/2006/relationships/slide" Target="slides/slide6.xml"/><Relationship Id="rId32" Type="http://schemas.openxmlformats.org/officeDocument/2006/relationships/font" Target="fonts/OpenSansLight-boldItalic.fntdata"/><Relationship Id="rId13" Type="http://schemas.openxmlformats.org/officeDocument/2006/relationships/slide" Target="slides/slide9.xml"/><Relationship Id="rId35" Type="http://schemas.openxmlformats.org/officeDocument/2006/relationships/font" Target="fonts/OpenSans-italic.fntdata"/><Relationship Id="rId12" Type="http://schemas.openxmlformats.org/officeDocument/2006/relationships/slide" Target="slides/slide8.xml"/><Relationship Id="rId34" Type="http://schemas.openxmlformats.org/officeDocument/2006/relationships/font" Target="fonts/OpenSans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OpenSans-boldItalic.fntdata"/><Relationship Id="rId17" Type="http://schemas.openxmlformats.org/officeDocument/2006/relationships/font" Target="fonts/Raleway-regular.fntdata"/><Relationship Id="rId16" Type="http://schemas.openxmlformats.org/officeDocument/2006/relationships/slide" Target="slides/slide12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aa3e88442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aa3e8844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aa3e88442_0_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aa3e8844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2f40c5170_0_2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2f40c5170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aa3e88442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aa3e8844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9273fa7b4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9273fa7b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aa3e88442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aa3e8844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aa3e88442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aa3e8844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8ec328bd9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8ec328bd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aa3e88442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aa3e8844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aa3e88442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aa3e8844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evel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ed">
  <p:cSld name="BLANK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11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43434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3"/>
          <p:cNvSpPr txBox="1"/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 flipH="1"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43434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i="1" sz="3000">
                <a:solidFill>
                  <a:srgbClr val="434343"/>
                </a:solidFill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i="1" sz="3000">
                <a:solidFill>
                  <a:srgbClr val="434343"/>
                </a:solidFill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i="1" sz="3000">
                <a:solidFill>
                  <a:srgbClr val="434343"/>
                </a:solidFill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i="1" sz="3000">
                <a:solidFill>
                  <a:srgbClr val="434343"/>
                </a:solidFill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i="1" sz="3000">
                <a:solidFill>
                  <a:srgbClr val="434343"/>
                </a:solidFill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i="1" sz="3000">
                <a:solidFill>
                  <a:srgbClr val="434343"/>
                </a:solidFill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i="1" sz="3000">
                <a:solidFill>
                  <a:srgbClr val="434343"/>
                </a:solidFill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i="1" sz="3000">
                <a:solidFill>
                  <a:srgbClr val="434343"/>
                </a:solidFill>
              </a:defRPr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i="1" sz="3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/>
        </p:nvSpPr>
        <p:spPr>
          <a:xfrm>
            <a:off x="205550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12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B6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B6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5" name="Google Shape;35;p7"/>
          <p:cNvSpPr txBox="1"/>
          <p:nvPr>
            <p:ph idx="3" type="body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B6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07223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Thin"/>
              <a:buNone/>
              <a:defRPr sz="5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Thin"/>
              <a:buChar char="●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Thin"/>
              <a:buChar char="○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Thin"/>
              <a:buChar char="■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●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○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■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●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○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Thin"/>
              <a:buChar char="■"/>
              <a:defRPr sz="1800">
                <a:solidFill>
                  <a:srgbClr val="666666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buNone/>
              <a:defRPr sz="1300">
                <a:solidFill>
                  <a:srgbClr val="FFB6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/>
          <p:nvPr/>
        </p:nvSpPr>
        <p:spPr>
          <a:xfrm flipH="1" rot="10800000">
            <a:off x="9525" y="2168478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2"/>
          <p:cNvSpPr txBox="1"/>
          <p:nvPr>
            <p:ph type="ctrTitle"/>
          </p:nvPr>
        </p:nvSpPr>
        <p:spPr>
          <a:xfrm>
            <a:off x="612950" y="755050"/>
            <a:ext cx="5415000" cy="15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latin typeface="Poppins"/>
                <a:ea typeface="Poppins"/>
                <a:cs typeface="Poppins"/>
                <a:sym typeface="Poppins"/>
              </a:rPr>
              <a:t>Prospect new clients with </a:t>
            </a:r>
            <a:endParaRPr b="1" sz="3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Poppins"/>
                <a:ea typeface="Poppins"/>
                <a:cs typeface="Poppins"/>
                <a:sym typeface="Poppins"/>
              </a:rPr>
              <a:t>SaaS Audits </a:t>
            </a:r>
            <a:r>
              <a:rPr b="1" lang="en" sz="5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5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5" name="Google Shape;55;p12"/>
          <p:cNvPicPr preferRelativeResize="0"/>
          <p:nvPr/>
        </p:nvPicPr>
        <p:blipFill rotWithShape="1">
          <a:blip r:embed="rId3">
            <a:alphaModFix/>
          </a:blip>
          <a:srcRect b="32675" l="13541" r="13534" t="18496"/>
          <a:stretch/>
        </p:blipFill>
        <p:spPr>
          <a:xfrm>
            <a:off x="6027938" y="567950"/>
            <a:ext cx="2328300" cy="2335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" name="Google Shape;56;p12"/>
          <p:cNvSpPr txBox="1"/>
          <p:nvPr>
            <p:ph idx="4294967295" type="title"/>
          </p:nvPr>
        </p:nvSpPr>
        <p:spPr>
          <a:xfrm>
            <a:off x="5533901" y="3274063"/>
            <a:ext cx="3073500" cy="4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599"/>
                </a:solidFill>
                <a:latin typeface="Open Sans"/>
                <a:ea typeface="Open Sans"/>
                <a:cs typeface="Open Sans"/>
                <a:sym typeface="Open Sans"/>
              </a:rPr>
              <a:t>Pauson Thomas, MBA</a:t>
            </a:r>
            <a:endParaRPr b="1" sz="1800">
              <a:solidFill>
                <a:srgbClr val="FFE5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" name="Google Shape;5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3942" y="3734577"/>
            <a:ext cx="1116308" cy="2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2"/>
          <p:cNvPicPr preferRelativeResize="0"/>
          <p:nvPr/>
        </p:nvPicPr>
        <p:blipFill rotWithShape="1">
          <a:blip r:embed="rId5">
            <a:alphaModFix/>
          </a:blip>
          <a:srcRect b="-9009" l="10019" r="-10019" t="9010"/>
          <a:stretch/>
        </p:blipFill>
        <p:spPr>
          <a:xfrm>
            <a:off x="1103593" y="3002925"/>
            <a:ext cx="1002782" cy="1002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/>
          <p:nvPr/>
        </p:nvSpPr>
        <p:spPr>
          <a:xfrm flipH="1" rot="10800000">
            <a:off x="9513" y="2168466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1"/>
          <p:cNvSpPr txBox="1"/>
          <p:nvPr>
            <p:ph type="title"/>
          </p:nvPr>
        </p:nvSpPr>
        <p:spPr>
          <a:xfrm>
            <a:off x="922000" y="525175"/>
            <a:ext cx="7093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Easy peasy highlights </a:t>
            </a:r>
            <a:endParaRPr b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1013263" y="195758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FFB600"/>
          </a:solidFill>
          <a:ln cap="flat" cmpd="sng" w="9525">
            <a:solidFill>
              <a:srgbClr val="FFB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98" name="Google Shape;198;p21"/>
          <p:cNvSpPr txBox="1"/>
          <p:nvPr>
            <p:ph type="title"/>
          </p:nvPr>
        </p:nvSpPr>
        <p:spPr>
          <a:xfrm>
            <a:off x="1035550" y="1836955"/>
            <a:ext cx="68661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AutoNum type="arabicParenR"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Response to text time 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AutoNum type="arabicParenR"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Lack of Scheduling ability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AutoNum type="arabicParenR"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Lack of reviews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AutoNum type="arabicParenR"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Lack of Instructions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AutoNum type="arabicParenR"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Non- </a:t>
            </a: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Interactive</a:t>
            </a: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website experience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AutoNum type="arabicParenR"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Inactive Chat </a:t>
            </a: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9" name="Google Shape;199;p21"/>
          <p:cNvPicPr preferRelativeResize="0"/>
          <p:nvPr/>
        </p:nvPicPr>
        <p:blipFill rotWithShape="1">
          <a:blip r:embed="rId3">
            <a:alphaModFix/>
          </a:blip>
          <a:srcRect b="0" l="0" r="75164" t="0"/>
          <a:stretch/>
        </p:blipFill>
        <p:spPr>
          <a:xfrm>
            <a:off x="8418650" y="165450"/>
            <a:ext cx="509768" cy="4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/>
          <p:nvPr/>
        </p:nvSpPr>
        <p:spPr>
          <a:xfrm flipH="1" rot="10800000">
            <a:off x="9513" y="2168466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2"/>
          <p:cNvSpPr txBox="1"/>
          <p:nvPr>
            <p:ph type="title"/>
          </p:nvPr>
        </p:nvSpPr>
        <p:spPr>
          <a:xfrm>
            <a:off x="922000" y="525175"/>
            <a:ext cx="7093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Prospecting Messages</a:t>
            </a: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1013263" y="195758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FFB600"/>
          </a:solidFill>
          <a:ln cap="flat" cmpd="sng" w="9525">
            <a:solidFill>
              <a:srgbClr val="FFB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07" name="Google Shape;207;p22"/>
          <p:cNvSpPr txBox="1"/>
          <p:nvPr>
            <p:ph type="title"/>
          </p:nvPr>
        </p:nvSpPr>
        <p:spPr>
          <a:xfrm>
            <a:off x="1035550" y="1467592"/>
            <a:ext cx="68661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Hey,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Seems like you have a great business going and I love your staff, services and products. I know we haven’t met each other yet but I wanted to touch base and provide feedback and an audit regarding my experience so far with your business. Getting </a:t>
            </a: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front</a:t>
            </a: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of someone has been difficult and I want to express a few concerns that could be a huge potential for you to thrive in Lewisville, TX. Is there someone I can send my audit of </a:t>
            </a: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notes to?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8" name="Google Shape;208;p22"/>
          <p:cNvPicPr preferRelativeResize="0"/>
          <p:nvPr/>
        </p:nvPicPr>
        <p:blipFill rotWithShape="1">
          <a:blip r:embed="rId3">
            <a:alphaModFix/>
          </a:blip>
          <a:srcRect b="0" l="0" r="75164" t="0"/>
          <a:stretch/>
        </p:blipFill>
        <p:spPr>
          <a:xfrm>
            <a:off x="8418650" y="165450"/>
            <a:ext cx="509768" cy="4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/>
          <p:nvPr/>
        </p:nvSpPr>
        <p:spPr>
          <a:xfrm flipH="1" rot="10800000">
            <a:off x="9525" y="2168478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"/>
          <p:cNvSpPr txBox="1"/>
          <p:nvPr>
            <p:ph idx="4294967295" type="ctrTitle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Takeaways!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15" name="Google Shape;215;p23"/>
          <p:cNvSpPr txBox="1"/>
          <p:nvPr>
            <p:ph idx="4294967295" type="subTitle"/>
          </p:nvPr>
        </p:nvSpPr>
        <p:spPr>
          <a:xfrm>
            <a:off x="728950" y="2497525"/>
            <a:ext cx="6593700" cy="19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BC00"/>
                </a:solidFill>
                <a:latin typeface="Open Sans"/>
                <a:ea typeface="Open Sans"/>
                <a:cs typeface="Open Sans"/>
                <a:sym typeface="Open Sans"/>
              </a:rPr>
              <a:t>Thanks</a:t>
            </a:r>
            <a:endParaRPr sz="3600">
              <a:solidFill>
                <a:srgbClr val="FFBC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speakwith.us/marketplace</a:t>
            </a:r>
            <a:endParaRPr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4130852" y="3101625"/>
            <a:ext cx="449117" cy="408483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B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23"/>
          <p:cNvPicPr preferRelativeResize="0"/>
          <p:nvPr/>
        </p:nvPicPr>
        <p:blipFill rotWithShape="1">
          <a:blip r:embed="rId3">
            <a:alphaModFix/>
          </a:blip>
          <a:srcRect b="0" l="0" r="75164" t="0"/>
          <a:stretch/>
        </p:blipFill>
        <p:spPr>
          <a:xfrm>
            <a:off x="8418650" y="165450"/>
            <a:ext cx="509768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3"/>
          <p:cNvSpPr/>
          <p:nvPr/>
        </p:nvSpPr>
        <p:spPr>
          <a:xfrm>
            <a:off x="3065225" y="4061650"/>
            <a:ext cx="2865900" cy="531000"/>
          </a:xfrm>
          <a:prstGeom prst="roundRect">
            <a:avLst>
              <a:gd fmla="val 16667" name="adj"/>
            </a:avLst>
          </a:prstGeom>
          <a:solidFill>
            <a:srgbClr val="E84E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3"/>
          <p:cNvSpPr txBox="1"/>
          <p:nvPr/>
        </p:nvSpPr>
        <p:spPr>
          <a:xfrm>
            <a:off x="3065225" y="4061650"/>
            <a:ext cx="28659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HELLO@GOHIGHLEVEL.COM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flipH="1" rot="10800000">
            <a:off x="9525" y="2168478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4432019" y="2115916"/>
            <a:ext cx="2440200" cy="2440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4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695C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3551762" y="1674203"/>
            <a:ext cx="1423800" cy="14238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3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695C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210578" y="3238439"/>
            <a:ext cx="1498800" cy="14988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4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695C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5872409" y="1490643"/>
            <a:ext cx="1030200" cy="1030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3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695C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8" name="Google Shape;68;p13"/>
          <p:cNvSpPr txBox="1"/>
          <p:nvPr>
            <p:ph type="title"/>
          </p:nvPr>
        </p:nvSpPr>
        <p:spPr>
          <a:xfrm>
            <a:off x="4432025" y="2907325"/>
            <a:ext cx="2440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BC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BC00"/>
                </a:solidFill>
                <a:latin typeface="Open Sans"/>
                <a:ea typeface="Open Sans"/>
                <a:cs typeface="Open Sans"/>
                <a:sym typeface="Open Sans"/>
              </a:rPr>
              <a:t>Prospecting</a:t>
            </a:r>
            <a:endParaRPr b="1" sz="1600">
              <a:solidFill>
                <a:srgbClr val="FFB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3"/>
          <p:cNvSpPr txBox="1"/>
          <p:nvPr>
            <p:ph type="title"/>
          </p:nvPr>
        </p:nvSpPr>
        <p:spPr>
          <a:xfrm>
            <a:off x="3551750" y="2049925"/>
            <a:ext cx="1423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BC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BC00"/>
                </a:solidFill>
                <a:latin typeface="Open Sans"/>
                <a:ea typeface="Open Sans"/>
                <a:cs typeface="Open Sans"/>
                <a:sym typeface="Open Sans"/>
              </a:rPr>
              <a:t>Demo?</a:t>
            </a:r>
            <a:endParaRPr b="1" sz="1200">
              <a:solidFill>
                <a:srgbClr val="FFB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0" name="Google Shape;70;p13"/>
          <p:cNvGrpSpPr/>
          <p:nvPr/>
        </p:nvGrpSpPr>
        <p:grpSpPr>
          <a:xfrm>
            <a:off x="2241392" y="1375404"/>
            <a:ext cx="2709010" cy="3543525"/>
            <a:chOff x="2256567" y="1075254"/>
            <a:chExt cx="2709010" cy="3543525"/>
          </a:xfrm>
        </p:grpSpPr>
        <p:sp>
          <p:nvSpPr>
            <p:cNvPr id="71" name="Google Shape;71;p13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FFFFFF">
                <a:alpha val="5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FFFFFF">
                <a:alpha val="5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FFFFFF">
                <a:alpha val="825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FFFFFF">
                <a:alpha val="825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</p:grpSp>
      <p:sp>
        <p:nvSpPr>
          <p:cNvPr id="76" name="Google Shape;76;p13"/>
          <p:cNvSpPr txBox="1"/>
          <p:nvPr>
            <p:ph type="title"/>
          </p:nvPr>
        </p:nvSpPr>
        <p:spPr>
          <a:xfrm>
            <a:off x="3248075" y="3603625"/>
            <a:ext cx="1423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BC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BC00"/>
                </a:solidFill>
                <a:latin typeface="Open Sans"/>
                <a:ea typeface="Open Sans"/>
                <a:cs typeface="Open Sans"/>
                <a:sym typeface="Open Sans"/>
              </a:rPr>
              <a:t>Unorganized</a:t>
            </a:r>
            <a:endParaRPr b="1" sz="1200">
              <a:solidFill>
                <a:srgbClr val="FFB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13"/>
          <p:cNvSpPr txBox="1"/>
          <p:nvPr>
            <p:ph type="title"/>
          </p:nvPr>
        </p:nvSpPr>
        <p:spPr>
          <a:xfrm>
            <a:off x="5872400" y="1845575"/>
            <a:ext cx="1030200" cy="5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BC00"/>
                </a:solidFill>
                <a:latin typeface="Open Sans"/>
                <a:ea typeface="Open Sans"/>
                <a:cs typeface="Open Sans"/>
                <a:sym typeface="Open Sans"/>
              </a:rPr>
              <a:t>Closes?</a:t>
            </a:r>
            <a:endParaRPr b="1" sz="900">
              <a:solidFill>
                <a:srgbClr val="FFB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3"/>
          <p:cNvSpPr txBox="1"/>
          <p:nvPr>
            <p:ph type="title"/>
          </p:nvPr>
        </p:nvSpPr>
        <p:spPr>
          <a:xfrm>
            <a:off x="922000" y="544350"/>
            <a:ext cx="6866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E599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Challenge:</a:t>
            </a:r>
            <a:endParaRPr sz="2000">
              <a:solidFill>
                <a:srgbClr val="FFE599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79" name="Google Shape;79;p13"/>
          <p:cNvSpPr txBox="1"/>
          <p:nvPr>
            <p:ph type="title"/>
          </p:nvPr>
        </p:nvSpPr>
        <p:spPr>
          <a:xfrm>
            <a:off x="2647500" y="2411900"/>
            <a:ext cx="6918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BC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BC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BC00"/>
                </a:solidFill>
                <a:latin typeface="Open Sans"/>
                <a:ea typeface="Open Sans"/>
                <a:cs typeface="Open Sans"/>
                <a:sym typeface="Open Sans"/>
              </a:rPr>
              <a:t>Tracking?</a:t>
            </a:r>
            <a:endParaRPr b="1" sz="600">
              <a:solidFill>
                <a:srgbClr val="FFB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3808212" y="544352"/>
            <a:ext cx="303520" cy="27608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3">
            <a:alphaModFix/>
          </a:blip>
          <a:srcRect b="0" l="0" r="75164" t="0"/>
          <a:stretch/>
        </p:blipFill>
        <p:spPr>
          <a:xfrm>
            <a:off x="8418650" y="165450"/>
            <a:ext cx="509768" cy="4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 flipH="1" rot="10800000">
            <a:off x="9513" y="2168466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 txBox="1"/>
          <p:nvPr>
            <p:ph type="title"/>
          </p:nvPr>
        </p:nvSpPr>
        <p:spPr>
          <a:xfrm>
            <a:off x="922000" y="525175"/>
            <a:ext cx="7093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exactly is a  </a:t>
            </a:r>
            <a:endParaRPr b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SaaS Audit? </a:t>
            </a:r>
            <a:endParaRPr b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013263" y="195758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FFB600"/>
          </a:solidFill>
          <a:ln cap="flat" cmpd="sng" w="9525">
            <a:solidFill>
              <a:srgbClr val="FFB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89" name="Google Shape;89;p14"/>
          <p:cNvSpPr txBox="1"/>
          <p:nvPr>
            <p:ph type="title"/>
          </p:nvPr>
        </p:nvSpPr>
        <p:spPr>
          <a:xfrm>
            <a:off x="1035550" y="2168480"/>
            <a:ext cx="68661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Char char="●"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Set of Report that allows a prospect to qualify your software </a:t>
            </a: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to improve efficiency in multiple departments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75164" t="0"/>
          <a:stretch/>
        </p:blipFill>
        <p:spPr>
          <a:xfrm>
            <a:off x="8418650" y="165450"/>
            <a:ext cx="509768" cy="4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 flipH="1" rot="10800000">
            <a:off x="9513" y="2168466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 txBox="1"/>
          <p:nvPr>
            <p:ph type="title"/>
          </p:nvPr>
        </p:nvSpPr>
        <p:spPr>
          <a:xfrm>
            <a:off x="922000" y="525175"/>
            <a:ext cx="7093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contributes to a good SaaS Audit? </a:t>
            </a:r>
            <a:endParaRPr b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1013263" y="195758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FFB600"/>
          </a:solidFill>
          <a:ln cap="flat" cmpd="sng" w="9525">
            <a:solidFill>
              <a:srgbClr val="FFB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>
            <a:off x="1035550" y="2168480"/>
            <a:ext cx="68661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Char char="●"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Accuracy of users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Char char="●"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Relevance to the business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Char char="●"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Solutions that you provide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75164" t="0"/>
          <a:stretch/>
        </p:blipFill>
        <p:spPr>
          <a:xfrm>
            <a:off x="8418650" y="165450"/>
            <a:ext cx="509768" cy="4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 flipH="1" rot="10800000">
            <a:off x="9513" y="2168466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 txBox="1"/>
          <p:nvPr>
            <p:ph type="title"/>
          </p:nvPr>
        </p:nvSpPr>
        <p:spPr>
          <a:xfrm>
            <a:off x="922000" y="525175"/>
            <a:ext cx="7093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is the true intention of a SaaS audit </a:t>
            </a:r>
            <a:endParaRPr b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1013263" y="195758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FFB600"/>
          </a:solidFill>
          <a:ln cap="flat" cmpd="sng" w="9525">
            <a:solidFill>
              <a:srgbClr val="FFB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>
            <a:off x="1035550" y="2168480"/>
            <a:ext cx="68661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AutoNum type="arabicParenR"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Conversation Starter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AutoNum type="arabicParenR"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Conversation Closer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75164" t="0"/>
          <a:stretch/>
        </p:blipFill>
        <p:spPr>
          <a:xfrm>
            <a:off x="8418650" y="165450"/>
            <a:ext cx="509768" cy="4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>
          <a:xfrm flipH="1" rot="10800000">
            <a:off x="9513" y="2168466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 txBox="1"/>
          <p:nvPr>
            <p:ph type="title"/>
          </p:nvPr>
        </p:nvSpPr>
        <p:spPr>
          <a:xfrm>
            <a:off x="922000" y="525175"/>
            <a:ext cx="7093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Prospecting language</a:t>
            </a: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to avoid in a SaaS Audit? </a:t>
            </a:r>
            <a:endParaRPr b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1013263" y="195758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FFB600"/>
          </a:solidFill>
          <a:ln cap="flat" cmpd="sng" w="9525">
            <a:solidFill>
              <a:srgbClr val="FFB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16" name="Google Shape;116;p17"/>
          <p:cNvSpPr txBox="1"/>
          <p:nvPr>
            <p:ph type="title"/>
          </p:nvPr>
        </p:nvSpPr>
        <p:spPr>
          <a:xfrm>
            <a:off x="1035550" y="2168480"/>
            <a:ext cx="68661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Char char="●"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Negative </a:t>
            </a: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Presuppositions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75164" t="0"/>
          <a:stretch/>
        </p:blipFill>
        <p:spPr>
          <a:xfrm>
            <a:off x="8418650" y="165450"/>
            <a:ext cx="509768" cy="4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922000" y="525175"/>
            <a:ext cx="7093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Common Agency Sales Cycle</a:t>
            </a:r>
            <a:endParaRPr b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781413" y="3499125"/>
            <a:ext cx="1709100" cy="4464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75164" t="0"/>
          <a:stretch/>
        </p:blipFill>
        <p:spPr>
          <a:xfrm>
            <a:off x="8418650" y="165450"/>
            <a:ext cx="509768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594488" y="3499125"/>
            <a:ext cx="1709100" cy="4464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Intro Call</a:t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571536" y="3955927"/>
            <a:ext cx="17550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Qualify the prospect within your criteria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3245348" y="2602675"/>
            <a:ext cx="594300" cy="594300"/>
          </a:xfrm>
          <a:prstGeom prst="ellipse">
            <a:avLst/>
          </a:prstGeom>
          <a:noFill/>
          <a:ln cap="flat" cmpd="sng" w="381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highlight>
                <a:srgbClr val="FFE599"/>
              </a:highlight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2699425" y="3499125"/>
            <a:ext cx="1709100" cy="4464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Demo Call</a:t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2699423" y="395592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Confirm market-service fit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5327333" y="2602675"/>
            <a:ext cx="594300" cy="594300"/>
          </a:xfrm>
          <a:prstGeom prst="ellipse">
            <a:avLst/>
          </a:prstGeom>
          <a:noFill/>
          <a:ln cap="flat" cmpd="sng" w="381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2153488" y="289363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FFB600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1140411" y="2602675"/>
            <a:ext cx="594300" cy="594300"/>
          </a:xfrm>
          <a:prstGeom prst="ellipse">
            <a:avLst/>
          </a:prstGeom>
          <a:noFill/>
          <a:ln cap="flat" cmpd="sng" w="381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4781413" y="3499125"/>
            <a:ext cx="1709100" cy="4464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Closing Call</a:t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4781408" y="3955925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Setting the precedence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6863388" y="3499125"/>
            <a:ext cx="1709100" cy="4464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Onboarding Call</a:t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6863374" y="3955925"/>
            <a:ext cx="18537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Shoulder to shoulder Account management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6407675" y="289363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FFBC00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7409311" y="2602675"/>
            <a:ext cx="594300" cy="594300"/>
          </a:xfrm>
          <a:prstGeom prst="ellipse">
            <a:avLst/>
          </a:prstGeom>
          <a:noFill/>
          <a:ln cap="flat" cmpd="sng" w="381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4325700" y="289363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FFBC00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5482758" y="2764522"/>
            <a:ext cx="283420" cy="2706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18"/>
          <p:cNvGrpSpPr/>
          <p:nvPr/>
        </p:nvGrpSpPr>
        <p:grpSpPr>
          <a:xfrm>
            <a:off x="1252423" y="2782809"/>
            <a:ext cx="370258" cy="234031"/>
            <a:chOff x="3241525" y="3039450"/>
            <a:chExt cx="494600" cy="312625"/>
          </a:xfrm>
        </p:grpSpPr>
        <p:sp>
          <p:nvSpPr>
            <p:cNvPr id="142" name="Google Shape;142;p1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E599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E599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8"/>
          <p:cNvSpPr/>
          <p:nvPr/>
        </p:nvSpPr>
        <p:spPr>
          <a:xfrm>
            <a:off x="3377677" y="2753029"/>
            <a:ext cx="318155" cy="318136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E599"/>
              </a:highlight>
            </a:endParaRPr>
          </a:p>
        </p:txBody>
      </p:sp>
      <p:grpSp>
        <p:nvGrpSpPr>
          <p:cNvPr id="145" name="Google Shape;145;p18"/>
          <p:cNvGrpSpPr/>
          <p:nvPr/>
        </p:nvGrpSpPr>
        <p:grpSpPr>
          <a:xfrm>
            <a:off x="7540549" y="2733888"/>
            <a:ext cx="331854" cy="331873"/>
            <a:chOff x="570875" y="4322250"/>
            <a:chExt cx="443300" cy="443325"/>
          </a:xfrm>
        </p:grpSpPr>
        <p:sp>
          <p:nvSpPr>
            <p:cNvPr id="146" name="Google Shape;146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E599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E599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E599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E599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922000" y="525175"/>
            <a:ext cx="7093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When is the right time to provide a SaaS Audit?</a:t>
            </a:r>
            <a:endParaRPr b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4781413" y="3499125"/>
            <a:ext cx="1709100" cy="4464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B6D7A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6" name="Google Shape;156;p19"/>
          <p:cNvPicPr preferRelativeResize="0"/>
          <p:nvPr/>
        </p:nvPicPr>
        <p:blipFill rotWithShape="1">
          <a:blip r:embed="rId3">
            <a:alphaModFix/>
          </a:blip>
          <a:srcRect b="0" l="0" r="75164" t="0"/>
          <a:stretch/>
        </p:blipFill>
        <p:spPr>
          <a:xfrm>
            <a:off x="8418650" y="165450"/>
            <a:ext cx="509768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/>
          <p:nvPr/>
        </p:nvSpPr>
        <p:spPr>
          <a:xfrm>
            <a:off x="594488" y="3499125"/>
            <a:ext cx="1709100" cy="4464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Intro Call</a:t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571536" y="3955927"/>
            <a:ext cx="17550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Qualify the prospect within your criteria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3245348" y="2602675"/>
            <a:ext cx="594300" cy="594300"/>
          </a:xfrm>
          <a:prstGeom prst="ellipse">
            <a:avLst/>
          </a:prstGeom>
          <a:noFill/>
          <a:ln cap="flat" cmpd="sng" w="381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highlight>
                <a:srgbClr val="FFE599"/>
              </a:highlight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2699425" y="3499125"/>
            <a:ext cx="1709100" cy="4464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Demo Call</a:t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2699423" y="395592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Confirm market-service fit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5327333" y="2602675"/>
            <a:ext cx="594300" cy="594300"/>
          </a:xfrm>
          <a:prstGeom prst="ellipse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6D7A8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2153488" y="289363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FFB600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1140411" y="2602675"/>
            <a:ext cx="594300" cy="594300"/>
          </a:xfrm>
          <a:prstGeom prst="ellipse">
            <a:avLst/>
          </a:prstGeom>
          <a:noFill/>
          <a:ln cap="flat" cmpd="sng" w="381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4781413" y="3499125"/>
            <a:ext cx="1709100" cy="446400"/>
          </a:xfrm>
          <a:prstGeom prst="rect">
            <a:avLst/>
          </a:prstGeom>
          <a:noFill/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6D7A8"/>
                </a:solidFill>
                <a:latin typeface="Poppins"/>
                <a:ea typeface="Poppins"/>
                <a:cs typeface="Poppins"/>
                <a:sym typeface="Poppins"/>
              </a:rPr>
              <a:t>Closing Call</a:t>
            </a:r>
            <a:endParaRPr b="1" sz="1000">
              <a:solidFill>
                <a:srgbClr val="B6D7A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4781408" y="3955925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B6D7A8"/>
                </a:solidFill>
                <a:latin typeface="Open Sans"/>
                <a:ea typeface="Open Sans"/>
                <a:cs typeface="Open Sans"/>
                <a:sym typeface="Open Sans"/>
              </a:rPr>
              <a:t>Setting the precedence</a:t>
            </a:r>
            <a:endParaRPr sz="1200">
              <a:solidFill>
                <a:srgbClr val="B6D7A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6863388" y="3499125"/>
            <a:ext cx="1709100" cy="4464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Onboarding Call</a:t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6863374" y="3955925"/>
            <a:ext cx="18537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Shoulder to shoulder Account management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6407675" y="289363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FFBC00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7409311" y="2602675"/>
            <a:ext cx="594300" cy="594300"/>
          </a:xfrm>
          <a:prstGeom prst="ellipse">
            <a:avLst/>
          </a:prstGeom>
          <a:noFill/>
          <a:ln cap="flat" cmpd="sng" w="381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4325700" y="289363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FFBC00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5482758" y="2764522"/>
            <a:ext cx="283420" cy="2706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6D7A8"/>
              </a:solidFill>
            </a:endParaRPr>
          </a:p>
        </p:txBody>
      </p:sp>
      <p:grpSp>
        <p:nvGrpSpPr>
          <p:cNvPr id="173" name="Google Shape;173;p19"/>
          <p:cNvGrpSpPr/>
          <p:nvPr/>
        </p:nvGrpSpPr>
        <p:grpSpPr>
          <a:xfrm>
            <a:off x="1252423" y="2782809"/>
            <a:ext cx="370258" cy="234031"/>
            <a:chOff x="3241525" y="3039450"/>
            <a:chExt cx="494600" cy="312625"/>
          </a:xfrm>
        </p:grpSpPr>
        <p:sp>
          <p:nvSpPr>
            <p:cNvPr id="174" name="Google Shape;174;p1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E599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E599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19"/>
          <p:cNvSpPr/>
          <p:nvPr/>
        </p:nvSpPr>
        <p:spPr>
          <a:xfrm>
            <a:off x="3377677" y="2753029"/>
            <a:ext cx="318155" cy="318136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E599"/>
              </a:highlight>
            </a:endParaRPr>
          </a:p>
        </p:txBody>
      </p:sp>
      <p:grpSp>
        <p:nvGrpSpPr>
          <p:cNvPr id="177" name="Google Shape;177;p19"/>
          <p:cNvGrpSpPr/>
          <p:nvPr/>
        </p:nvGrpSpPr>
        <p:grpSpPr>
          <a:xfrm>
            <a:off x="7540549" y="2733888"/>
            <a:ext cx="331854" cy="331873"/>
            <a:chOff x="570875" y="4322250"/>
            <a:chExt cx="443300" cy="443325"/>
          </a:xfrm>
        </p:grpSpPr>
        <p:sp>
          <p:nvSpPr>
            <p:cNvPr id="178" name="Google Shape;178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E599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E599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E599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E599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/>
          <p:nvPr/>
        </p:nvSpPr>
        <p:spPr>
          <a:xfrm flipH="1" rot="10800000">
            <a:off x="9513" y="2168466"/>
            <a:ext cx="9124974" cy="2975022"/>
          </a:xfrm>
          <a:prstGeom prst="flowChartDocument">
            <a:avLst/>
          </a:prstGeom>
          <a:solidFill>
            <a:srgbClr val="FFFFFF">
              <a:alpha val="1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0"/>
          <p:cNvSpPr txBox="1"/>
          <p:nvPr>
            <p:ph type="title"/>
          </p:nvPr>
        </p:nvSpPr>
        <p:spPr>
          <a:xfrm>
            <a:off x="922000" y="525175"/>
            <a:ext cx="7093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Key areas to AVOID during</a:t>
            </a: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SaaS audit </a:t>
            </a:r>
            <a:endParaRPr b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1013263" y="195758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FFB600"/>
          </a:solidFill>
          <a:ln cap="flat" cmpd="sng" w="9525">
            <a:solidFill>
              <a:srgbClr val="FFB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6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89" name="Google Shape;189;p20"/>
          <p:cNvSpPr txBox="1"/>
          <p:nvPr>
            <p:ph type="title"/>
          </p:nvPr>
        </p:nvSpPr>
        <p:spPr>
          <a:xfrm>
            <a:off x="1035550" y="1666180"/>
            <a:ext cx="68661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is NOT: </a:t>
            </a:r>
            <a:endParaRPr b="1"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Technology Audit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Systems Audit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Integrations Audit 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But a </a:t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Sales Audit leveraging the capability of your SaaS offer </a:t>
            </a:r>
            <a:endParaRPr sz="165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0" name="Google Shape;190;p20"/>
          <p:cNvPicPr preferRelativeResize="0"/>
          <p:nvPr/>
        </p:nvPicPr>
        <p:blipFill rotWithShape="1">
          <a:blip r:embed="rId3">
            <a:alphaModFix/>
          </a:blip>
          <a:srcRect b="0" l="0" r="75164" t="0"/>
          <a:stretch/>
        </p:blipFill>
        <p:spPr>
          <a:xfrm>
            <a:off x="8418650" y="165450"/>
            <a:ext cx="509768" cy="4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